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8288000" cy="10287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05722" y="0"/>
            <a:ext cx="3182276" cy="350106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" y="0"/>
            <a:ext cx="2859243" cy="399462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012740"/>
            <a:ext cx="7011719" cy="62742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68619" y="2460812"/>
            <a:ext cx="10550761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752722"/>
            <a:ext cx="7232920" cy="453427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8700" y="1085850"/>
            <a:ext cx="3486785" cy="0"/>
          </a:xfrm>
          <a:custGeom>
            <a:avLst/>
            <a:gdLst/>
            <a:ahLst/>
            <a:cxnLst/>
            <a:rect l="l" t="t" r="r" b="b"/>
            <a:pathLst>
              <a:path w="3486785">
                <a:moveTo>
                  <a:pt x="0" y="0"/>
                </a:moveTo>
                <a:lnTo>
                  <a:pt x="3486527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700" y="9323187"/>
            <a:ext cx="3486785" cy="0"/>
          </a:xfrm>
          <a:custGeom>
            <a:avLst/>
            <a:gdLst/>
            <a:ahLst/>
            <a:cxnLst/>
            <a:rect l="l" t="t" r="r" b="b"/>
            <a:pathLst>
              <a:path w="3486785">
                <a:moveTo>
                  <a:pt x="0" y="0"/>
                </a:moveTo>
                <a:lnTo>
                  <a:pt x="3486527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72771" y="9239250"/>
            <a:ext cx="3486785" cy="0"/>
          </a:xfrm>
          <a:custGeom>
            <a:avLst/>
            <a:gdLst/>
            <a:ahLst/>
            <a:cxnLst/>
            <a:rect l="l" t="t" r="r" b="b"/>
            <a:pathLst>
              <a:path w="3486784">
                <a:moveTo>
                  <a:pt x="0" y="0"/>
                </a:moveTo>
                <a:lnTo>
                  <a:pt x="3486527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772771" y="1031714"/>
            <a:ext cx="3524885" cy="3486785"/>
            <a:chOff x="13772771" y="1031714"/>
            <a:chExt cx="3524885" cy="3486785"/>
          </a:xfrm>
        </p:grpSpPr>
        <p:sp>
          <p:nvSpPr>
            <p:cNvPr id="8" name="object 8"/>
            <p:cNvSpPr/>
            <p:nvPr/>
          </p:nvSpPr>
          <p:spPr>
            <a:xfrm>
              <a:off x="13772771" y="1066800"/>
              <a:ext cx="3486785" cy="0"/>
            </a:xfrm>
            <a:custGeom>
              <a:avLst/>
              <a:gdLst/>
              <a:ahLst/>
              <a:cxnLst/>
              <a:rect l="l" t="t" r="r" b="b"/>
              <a:pathLst>
                <a:path w="3486784">
                  <a:moveTo>
                    <a:pt x="0" y="0"/>
                  </a:moveTo>
                  <a:lnTo>
                    <a:pt x="348652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278309" y="1031714"/>
              <a:ext cx="0" cy="3486785"/>
            </a:xfrm>
            <a:custGeom>
              <a:avLst/>
              <a:gdLst/>
              <a:ahLst/>
              <a:cxnLst/>
              <a:rect l="l" t="t" r="r" b="b"/>
              <a:pathLst>
                <a:path h="3486785">
                  <a:moveTo>
                    <a:pt x="0" y="0"/>
                  </a:moveTo>
                  <a:lnTo>
                    <a:pt x="0" y="348652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7297359" y="5752762"/>
            <a:ext cx="0" cy="3486785"/>
          </a:xfrm>
          <a:custGeom>
            <a:avLst/>
            <a:gdLst/>
            <a:ahLst/>
            <a:cxnLst/>
            <a:rect l="l" t="t" r="r" b="b"/>
            <a:pathLst>
              <a:path h="3486784">
                <a:moveTo>
                  <a:pt x="0" y="0"/>
                </a:moveTo>
                <a:lnTo>
                  <a:pt x="0" y="3486527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7710" y="5862299"/>
            <a:ext cx="0" cy="3486785"/>
          </a:xfrm>
          <a:custGeom>
            <a:avLst/>
            <a:gdLst/>
            <a:ahLst/>
            <a:cxnLst/>
            <a:rect l="l" t="t" r="r" b="b"/>
            <a:pathLst>
              <a:path h="3486784">
                <a:moveTo>
                  <a:pt x="0" y="0"/>
                </a:moveTo>
                <a:lnTo>
                  <a:pt x="0" y="3486527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7710" y="1028739"/>
            <a:ext cx="0" cy="3486785"/>
          </a:xfrm>
          <a:custGeom>
            <a:avLst/>
            <a:gdLst/>
            <a:ahLst/>
            <a:cxnLst/>
            <a:rect l="l" t="t" r="r" b="b"/>
            <a:pathLst>
              <a:path h="3486785">
                <a:moveTo>
                  <a:pt x="0" y="0"/>
                </a:moveTo>
                <a:lnTo>
                  <a:pt x="0" y="3486527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823700" y="1899142"/>
            <a:ext cx="0" cy="1503680"/>
          </a:xfrm>
          <a:custGeom>
            <a:avLst/>
            <a:gdLst/>
            <a:ahLst/>
            <a:cxnLst/>
            <a:rect l="l" t="t" r="r" b="b"/>
            <a:pathLst>
              <a:path h="1503679">
                <a:moveTo>
                  <a:pt x="0" y="0"/>
                </a:moveTo>
                <a:lnTo>
                  <a:pt x="0" y="1503104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804650" y="7088849"/>
            <a:ext cx="0" cy="1503680"/>
          </a:xfrm>
          <a:custGeom>
            <a:avLst/>
            <a:gdLst/>
            <a:ahLst/>
            <a:cxnLst/>
            <a:rect l="l" t="t" r="r" b="b"/>
            <a:pathLst>
              <a:path h="1503679">
                <a:moveTo>
                  <a:pt x="0" y="0"/>
                </a:moveTo>
                <a:lnTo>
                  <a:pt x="0" y="1503104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98022" y="1899142"/>
            <a:ext cx="0" cy="1503680"/>
          </a:xfrm>
          <a:custGeom>
            <a:avLst/>
            <a:gdLst/>
            <a:ahLst/>
            <a:cxnLst/>
            <a:rect l="l" t="t" r="r" b="b"/>
            <a:pathLst>
              <a:path h="1503679">
                <a:moveTo>
                  <a:pt x="0" y="0"/>
                </a:moveTo>
                <a:lnTo>
                  <a:pt x="0" y="1503104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7072" y="7088849"/>
            <a:ext cx="0" cy="1503680"/>
          </a:xfrm>
          <a:custGeom>
            <a:avLst/>
            <a:gdLst/>
            <a:ahLst/>
            <a:cxnLst/>
            <a:rect l="l" t="t" r="r" b="b"/>
            <a:pathLst>
              <a:path h="1503679">
                <a:moveTo>
                  <a:pt x="0" y="0"/>
                </a:moveTo>
                <a:lnTo>
                  <a:pt x="0" y="1503104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320640" y="8572858"/>
            <a:ext cx="1503680" cy="0"/>
          </a:xfrm>
          <a:custGeom>
            <a:avLst/>
            <a:gdLst/>
            <a:ahLst/>
            <a:cxnLst/>
            <a:rect l="l" t="t" r="r" b="b"/>
            <a:pathLst>
              <a:path w="1503680">
                <a:moveTo>
                  <a:pt x="0" y="0"/>
                </a:moveTo>
                <a:lnTo>
                  <a:pt x="1503104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320640" y="1880047"/>
            <a:ext cx="1503680" cy="0"/>
          </a:xfrm>
          <a:custGeom>
            <a:avLst/>
            <a:gdLst/>
            <a:ahLst/>
            <a:cxnLst/>
            <a:rect l="l" t="t" r="r" b="b"/>
            <a:pathLst>
              <a:path w="1503680">
                <a:moveTo>
                  <a:pt x="0" y="0"/>
                </a:moveTo>
                <a:lnTo>
                  <a:pt x="1503104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98067" y="1860997"/>
            <a:ext cx="1503680" cy="0"/>
          </a:xfrm>
          <a:custGeom>
            <a:avLst/>
            <a:gdLst/>
            <a:ahLst/>
            <a:cxnLst/>
            <a:rect l="l" t="t" r="r" b="b"/>
            <a:pathLst>
              <a:path w="1503679">
                <a:moveTo>
                  <a:pt x="0" y="0"/>
                </a:moveTo>
                <a:lnTo>
                  <a:pt x="1503104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98067" y="8553808"/>
            <a:ext cx="1503680" cy="0"/>
          </a:xfrm>
          <a:custGeom>
            <a:avLst/>
            <a:gdLst/>
            <a:ahLst/>
            <a:cxnLst/>
            <a:rect l="l" t="t" r="r" b="b"/>
            <a:pathLst>
              <a:path w="1503679">
                <a:moveTo>
                  <a:pt x="0" y="0"/>
                </a:moveTo>
                <a:lnTo>
                  <a:pt x="1503104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3937875" y="1905000"/>
            <a:ext cx="10847070" cy="6507480"/>
            <a:chOff x="3937875" y="1905000"/>
            <a:chExt cx="10847070" cy="6507480"/>
          </a:xfrm>
        </p:grpSpPr>
        <p:sp>
          <p:nvSpPr>
            <p:cNvPr id="22" name="object 22"/>
            <p:cNvSpPr/>
            <p:nvPr/>
          </p:nvSpPr>
          <p:spPr>
            <a:xfrm>
              <a:off x="3937875" y="2108280"/>
              <a:ext cx="10847070" cy="6105525"/>
            </a:xfrm>
            <a:custGeom>
              <a:avLst/>
              <a:gdLst/>
              <a:ahLst/>
              <a:cxnLst/>
              <a:rect l="l" t="t" r="r" b="b"/>
              <a:pathLst>
                <a:path w="10847069" h="6105525">
                  <a:moveTo>
                    <a:pt x="10628687" y="6105479"/>
                  </a:moveTo>
                  <a:lnTo>
                    <a:pt x="218250" y="6105479"/>
                  </a:lnTo>
                  <a:lnTo>
                    <a:pt x="168281" y="6099709"/>
                  </a:lnTo>
                  <a:lnTo>
                    <a:pt x="122378" y="6083280"/>
                  </a:lnTo>
                  <a:lnTo>
                    <a:pt x="81861" y="6057509"/>
                  </a:lnTo>
                  <a:lnTo>
                    <a:pt x="48050" y="6023717"/>
                  </a:lnTo>
                  <a:lnTo>
                    <a:pt x="22266" y="5983223"/>
                  </a:lnTo>
                  <a:lnTo>
                    <a:pt x="5827" y="5937346"/>
                  </a:lnTo>
                  <a:lnTo>
                    <a:pt x="54" y="5887405"/>
                  </a:lnTo>
                  <a:lnTo>
                    <a:pt x="0" y="218040"/>
                  </a:lnTo>
                  <a:lnTo>
                    <a:pt x="5898" y="167853"/>
                  </a:lnTo>
                  <a:lnTo>
                    <a:pt x="22754" y="121418"/>
                  </a:lnTo>
                  <a:lnTo>
                    <a:pt x="49299" y="80306"/>
                  </a:lnTo>
                  <a:lnTo>
                    <a:pt x="84264" y="46069"/>
                  </a:lnTo>
                  <a:lnTo>
                    <a:pt x="126382" y="20260"/>
                  </a:lnTo>
                  <a:lnTo>
                    <a:pt x="174385" y="4432"/>
                  </a:lnTo>
                  <a:lnTo>
                    <a:pt x="218369" y="0"/>
                  </a:lnTo>
                  <a:lnTo>
                    <a:pt x="881407" y="0"/>
                  </a:lnTo>
                  <a:lnTo>
                    <a:pt x="900732" y="16908"/>
                  </a:lnTo>
                  <a:lnTo>
                    <a:pt x="218363" y="16908"/>
                  </a:lnTo>
                  <a:lnTo>
                    <a:pt x="208128" y="17166"/>
                  </a:lnTo>
                  <a:lnTo>
                    <a:pt x="133494" y="35602"/>
                  </a:lnTo>
                  <a:lnTo>
                    <a:pt x="94644" y="59409"/>
                  </a:lnTo>
                  <a:lnTo>
                    <a:pt x="62392" y="90990"/>
                  </a:lnTo>
                  <a:lnTo>
                    <a:pt x="37907" y="128913"/>
                  </a:lnTo>
                  <a:lnTo>
                    <a:pt x="22358" y="171746"/>
                  </a:lnTo>
                  <a:lnTo>
                    <a:pt x="16918" y="218040"/>
                  </a:lnTo>
                  <a:lnTo>
                    <a:pt x="16978" y="5887405"/>
                  </a:lnTo>
                  <a:lnTo>
                    <a:pt x="22303" y="5933474"/>
                  </a:lnTo>
                  <a:lnTo>
                    <a:pt x="37466" y="5975793"/>
                  </a:lnTo>
                  <a:lnTo>
                    <a:pt x="61250" y="6013147"/>
                  </a:lnTo>
                  <a:lnTo>
                    <a:pt x="92438" y="6044317"/>
                  </a:lnTo>
                  <a:lnTo>
                    <a:pt x="129812" y="6068088"/>
                  </a:lnTo>
                  <a:lnTo>
                    <a:pt x="172155" y="6083243"/>
                  </a:lnTo>
                  <a:lnTo>
                    <a:pt x="218250" y="6088565"/>
                  </a:lnTo>
                  <a:lnTo>
                    <a:pt x="2735951" y="6088565"/>
                  </a:lnTo>
                  <a:lnTo>
                    <a:pt x="10709665" y="6088610"/>
                  </a:lnTo>
                  <a:lnTo>
                    <a:pt x="10678656" y="6099709"/>
                  </a:lnTo>
                  <a:lnTo>
                    <a:pt x="10628687" y="6105479"/>
                  </a:lnTo>
                  <a:close/>
                </a:path>
                <a:path w="10847069" h="6105525">
                  <a:moveTo>
                    <a:pt x="2599050" y="224813"/>
                  </a:moveTo>
                  <a:lnTo>
                    <a:pt x="2569692" y="224813"/>
                  </a:lnTo>
                  <a:lnTo>
                    <a:pt x="2888651" y="0"/>
                  </a:lnTo>
                  <a:lnTo>
                    <a:pt x="10628721" y="0"/>
                  </a:lnTo>
                  <a:lnTo>
                    <a:pt x="10673086" y="4604"/>
                  </a:lnTo>
                  <a:lnTo>
                    <a:pt x="10711817" y="16908"/>
                  </a:lnTo>
                  <a:lnTo>
                    <a:pt x="2894019" y="16908"/>
                  </a:lnTo>
                  <a:lnTo>
                    <a:pt x="2599050" y="224813"/>
                  </a:lnTo>
                  <a:close/>
                </a:path>
                <a:path w="10847069" h="6105525">
                  <a:moveTo>
                    <a:pt x="2575060" y="241722"/>
                  </a:moveTo>
                  <a:lnTo>
                    <a:pt x="1131975" y="241722"/>
                  </a:lnTo>
                  <a:lnTo>
                    <a:pt x="875044" y="16908"/>
                  </a:lnTo>
                  <a:lnTo>
                    <a:pt x="900732" y="16908"/>
                  </a:lnTo>
                  <a:lnTo>
                    <a:pt x="1138338" y="224813"/>
                  </a:lnTo>
                  <a:lnTo>
                    <a:pt x="2599050" y="224813"/>
                  </a:lnTo>
                  <a:lnTo>
                    <a:pt x="2575060" y="241722"/>
                  </a:lnTo>
                  <a:close/>
                </a:path>
                <a:path w="10847069" h="6105525">
                  <a:moveTo>
                    <a:pt x="10709665" y="6088610"/>
                  </a:moveTo>
                  <a:lnTo>
                    <a:pt x="8110850" y="6088610"/>
                  </a:lnTo>
                  <a:lnTo>
                    <a:pt x="8115330" y="6088565"/>
                  </a:lnTo>
                  <a:lnTo>
                    <a:pt x="10628687" y="6088565"/>
                  </a:lnTo>
                  <a:lnTo>
                    <a:pt x="10674782" y="6083243"/>
                  </a:lnTo>
                  <a:lnTo>
                    <a:pt x="10717125" y="6068088"/>
                  </a:lnTo>
                  <a:lnTo>
                    <a:pt x="10754499" y="6044317"/>
                  </a:lnTo>
                  <a:lnTo>
                    <a:pt x="10785687" y="6013147"/>
                  </a:lnTo>
                  <a:lnTo>
                    <a:pt x="10809471" y="5975793"/>
                  </a:lnTo>
                  <a:lnTo>
                    <a:pt x="10824634" y="5933474"/>
                  </a:lnTo>
                  <a:lnTo>
                    <a:pt x="10829959" y="5887405"/>
                  </a:lnTo>
                  <a:lnTo>
                    <a:pt x="10829959" y="218040"/>
                  </a:lnTo>
                  <a:lnTo>
                    <a:pt x="10826277" y="179762"/>
                  </a:lnTo>
                  <a:lnTo>
                    <a:pt x="10804867" y="120849"/>
                  </a:lnTo>
                  <a:lnTo>
                    <a:pt x="10775397" y="80423"/>
                  </a:lnTo>
                  <a:lnTo>
                    <a:pt x="10744143" y="53220"/>
                  </a:lnTo>
                  <a:lnTo>
                    <a:pt x="10708678" y="33306"/>
                  </a:lnTo>
                  <a:lnTo>
                    <a:pt x="10669902" y="21073"/>
                  </a:lnTo>
                  <a:lnTo>
                    <a:pt x="10628715" y="16908"/>
                  </a:lnTo>
                  <a:lnTo>
                    <a:pt x="10711817" y="16908"/>
                  </a:lnTo>
                  <a:lnTo>
                    <a:pt x="10753984" y="39633"/>
                  </a:lnTo>
                  <a:lnTo>
                    <a:pt x="10787728" y="68851"/>
                  </a:lnTo>
                  <a:lnTo>
                    <a:pt x="10819674" y="112678"/>
                  </a:lnTo>
                  <a:lnTo>
                    <a:pt x="10839801" y="162949"/>
                  </a:lnTo>
                  <a:lnTo>
                    <a:pt x="10846443" y="204142"/>
                  </a:lnTo>
                  <a:lnTo>
                    <a:pt x="10846888" y="218040"/>
                  </a:lnTo>
                  <a:lnTo>
                    <a:pt x="10846882" y="5887405"/>
                  </a:lnTo>
                  <a:lnTo>
                    <a:pt x="10841109" y="5937346"/>
                  </a:lnTo>
                  <a:lnTo>
                    <a:pt x="10824670" y="5983223"/>
                  </a:lnTo>
                  <a:lnTo>
                    <a:pt x="10798886" y="6023718"/>
                  </a:lnTo>
                  <a:lnTo>
                    <a:pt x="10765075" y="6057509"/>
                  </a:lnTo>
                  <a:lnTo>
                    <a:pt x="10724558" y="6083280"/>
                  </a:lnTo>
                  <a:lnTo>
                    <a:pt x="10709665" y="6088610"/>
                  </a:lnTo>
                  <a:close/>
                </a:path>
                <a:path w="10847069" h="6105525">
                  <a:moveTo>
                    <a:pt x="8053534" y="5975234"/>
                  </a:moveTo>
                  <a:lnTo>
                    <a:pt x="2793403" y="5975234"/>
                  </a:lnTo>
                  <a:lnTo>
                    <a:pt x="2520685" y="5603661"/>
                  </a:lnTo>
                  <a:lnTo>
                    <a:pt x="130423" y="5603661"/>
                  </a:lnTo>
                  <a:lnTo>
                    <a:pt x="130423" y="1636065"/>
                  </a:lnTo>
                  <a:lnTo>
                    <a:pt x="371771" y="1526025"/>
                  </a:lnTo>
                  <a:lnTo>
                    <a:pt x="371771" y="130290"/>
                  </a:lnTo>
                  <a:lnTo>
                    <a:pt x="832406" y="130290"/>
                  </a:lnTo>
                  <a:lnTo>
                    <a:pt x="851737" y="147205"/>
                  </a:lnTo>
                  <a:lnTo>
                    <a:pt x="388695" y="147205"/>
                  </a:lnTo>
                  <a:lnTo>
                    <a:pt x="388695" y="1536896"/>
                  </a:lnTo>
                  <a:lnTo>
                    <a:pt x="147371" y="1646931"/>
                  </a:lnTo>
                  <a:lnTo>
                    <a:pt x="147347" y="5586748"/>
                  </a:lnTo>
                  <a:lnTo>
                    <a:pt x="2529260" y="5586748"/>
                  </a:lnTo>
                  <a:lnTo>
                    <a:pt x="2801978" y="5958320"/>
                  </a:lnTo>
                  <a:lnTo>
                    <a:pt x="8065948" y="5958320"/>
                  </a:lnTo>
                  <a:lnTo>
                    <a:pt x="8053534" y="5975234"/>
                  </a:lnTo>
                  <a:close/>
                </a:path>
                <a:path w="10847069" h="6105525">
                  <a:moveTo>
                    <a:pt x="2640401" y="355104"/>
                  </a:moveTo>
                  <a:lnTo>
                    <a:pt x="2611035" y="355104"/>
                  </a:lnTo>
                  <a:lnTo>
                    <a:pt x="2930000" y="130290"/>
                  </a:lnTo>
                  <a:lnTo>
                    <a:pt x="10475251" y="130290"/>
                  </a:lnTo>
                  <a:lnTo>
                    <a:pt x="10475251" y="147205"/>
                  </a:lnTo>
                  <a:lnTo>
                    <a:pt x="2935362" y="147205"/>
                  </a:lnTo>
                  <a:lnTo>
                    <a:pt x="2640401" y="355104"/>
                  </a:lnTo>
                  <a:close/>
                </a:path>
                <a:path w="10847069" h="6105525">
                  <a:moveTo>
                    <a:pt x="2616403" y="372018"/>
                  </a:moveTo>
                  <a:lnTo>
                    <a:pt x="1082979" y="372018"/>
                  </a:lnTo>
                  <a:lnTo>
                    <a:pt x="826048" y="147205"/>
                  </a:lnTo>
                  <a:lnTo>
                    <a:pt x="851737" y="147205"/>
                  </a:lnTo>
                  <a:lnTo>
                    <a:pt x="1089337" y="355104"/>
                  </a:lnTo>
                  <a:lnTo>
                    <a:pt x="2640401" y="355104"/>
                  </a:lnTo>
                  <a:lnTo>
                    <a:pt x="2616403" y="372018"/>
                  </a:lnTo>
                  <a:close/>
                </a:path>
                <a:path w="10847069" h="6105525">
                  <a:moveTo>
                    <a:pt x="8065948" y="5958320"/>
                  </a:moveTo>
                  <a:lnTo>
                    <a:pt x="8044965" y="5958320"/>
                  </a:lnTo>
                  <a:lnTo>
                    <a:pt x="8317682" y="5586747"/>
                  </a:lnTo>
                  <a:lnTo>
                    <a:pt x="10699601" y="5586747"/>
                  </a:lnTo>
                  <a:lnTo>
                    <a:pt x="10699601" y="1646931"/>
                  </a:lnTo>
                  <a:lnTo>
                    <a:pt x="10458370" y="1536896"/>
                  </a:lnTo>
                  <a:lnTo>
                    <a:pt x="10458333" y="147205"/>
                  </a:lnTo>
                  <a:lnTo>
                    <a:pt x="10475251" y="147205"/>
                  </a:lnTo>
                  <a:lnTo>
                    <a:pt x="10475276" y="1526025"/>
                  </a:lnTo>
                  <a:lnTo>
                    <a:pt x="10716520" y="1636065"/>
                  </a:lnTo>
                  <a:lnTo>
                    <a:pt x="10716520" y="5603662"/>
                  </a:lnTo>
                  <a:lnTo>
                    <a:pt x="8326252" y="5603662"/>
                  </a:lnTo>
                  <a:lnTo>
                    <a:pt x="8065948" y="5958320"/>
                  </a:lnTo>
                  <a:close/>
                </a:path>
                <a:path w="10847069" h="6105525">
                  <a:moveTo>
                    <a:pt x="8115302" y="6105525"/>
                  </a:moveTo>
                  <a:lnTo>
                    <a:pt x="2727308" y="6105525"/>
                  </a:lnTo>
                  <a:lnTo>
                    <a:pt x="8119781" y="6105479"/>
                  </a:lnTo>
                  <a:lnTo>
                    <a:pt x="8115302" y="6105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7991" y="1905000"/>
              <a:ext cx="9704831" cy="6507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8964" marR="5080" indent="-995044">
              <a:lnSpc>
                <a:spcPct val="116100"/>
              </a:lnSpc>
              <a:spcBef>
                <a:spcPts val="100"/>
              </a:spcBef>
            </a:pPr>
            <a:r>
              <a:rPr spc="75" dirty="0"/>
              <a:t>Process</a:t>
            </a:r>
            <a:r>
              <a:rPr spc="-145" dirty="0"/>
              <a:t> </a:t>
            </a:r>
            <a:r>
              <a:rPr spc="-25" dirty="0"/>
              <a:t>of</a:t>
            </a:r>
            <a:r>
              <a:rPr spc="-145" dirty="0"/>
              <a:t> </a:t>
            </a:r>
            <a:r>
              <a:rPr spc="60" dirty="0"/>
              <a:t>converting</a:t>
            </a:r>
            <a:r>
              <a:rPr spc="-145" dirty="0"/>
              <a:t> </a:t>
            </a:r>
            <a:r>
              <a:rPr dirty="0"/>
              <a:t>plaintext</a:t>
            </a:r>
            <a:r>
              <a:rPr spc="-145" dirty="0"/>
              <a:t> </a:t>
            </a:r>
            <a:r>
              <a:rPr spc="-10" dirty="0"/>
              <a:t>into</a:t>
            </a:r>
            <a:r>
              <a:rPr spc="-145" dirty="0"/>
              <a:t> </a:t>
            </a:r>
            <a:r>
              <a:rPr spc="-20" dirty="0"/>
              <a:t>ciphertext,</a:t>
            </a:r>
            <a:r>
              <a:rPr spc="-145" dirty="0"/>
              <a:t> </a:t>
            </a:r>
            <a:r>
              <a:rPr spc="5" dirty="0"/>
              <a:t>with</a:t>
            </a:r>
            <a:r>
              <a:rPr spc="-145" dirty="0"/>
              <a:t> </a:t>
            </a:r>
            <a:r>
              <a:rPr spc="65" dirty="0"/>
              <a:t>the </a:t>
            </a:r>
            <a:r>
              <a:rPr spc="-869" dirty="0"/>
              <a:t> </a:t>
            </a:r>
            <a:r>
              <a:rPr spc="65" dirty="0"/>
              <a:t>purpose</a:t>
            </a:r>
            <a:r>
              <a:rPr spc="-140" dirty="0"/>
              <a:t> </a:t>
            </a:r>
            <a:r>
              <a:rPr spc="-25" dirty="0"/>
              <a:t>of</a:t>
            </a:r>
            <a:r>
              <a:rPr spc="-140" dirty="0"/>
              <a:t> </a:t>
            </a:r>
            <a:r>
              <a:rPr spc="50" dirty="0"/>
              <a:t>protecting</a:t>
            </a:r>
            <a:r>
              <a:rPr spc="-135" dirty="0"/>
              <a:t> </a:t>
            </a:r>
            <a:r>
              <a:rPr spc="30" dirty="0"/>
              <a:t>sensitive</a:t>
            </a:r>
            <a:r>
              <a:rPr spc="-140" dirty="0"/>
              <a:t> </a:t>
            </a:r>
            <a:r>
              <a:rPr spc="30" dirty="0"/>
              <a:t>information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7447" y="307848"/>
            <a:ext cx="9689591" cy="29352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94909" y="6704277"/>
            <a:ext cx="917067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6100"/>
              </a:lnSpc>
              <a:spcBef>
                <a:spcPts val="100"/>
              </a:spcBef>
            </a:pPr>
            <a:r>
              <a:rPr sz="28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Reverse</a:t>
            </a:r>
            <a:r>
              <a:rPr sz="2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r>
              <a:rPr sz="2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aims</a:t>
            </a:r>
            <a:r>
              <a:rPr sz="2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convert</a:t>
            </a:r>
            <a:r>
              <a:rPr sz="2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ciphertext </a:t>
            </a:r>
            <a:r>
              <a:rPr sz="2800" spc="-8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(encrypted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text)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back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plaintext,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step</a:t>
            </a:r>
            <a:r>
              <a:rPr sz="2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allows </a:t>
            </a:r>
            <a:r>
              <a:rPr sz="2800" spc="-86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messages</a:t>
            </a:r>
            <a:r>
              <a:rPr sz="28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sz="2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securely</a:t>
            </a:r>
            <a:r>
              <a:rPr sz="2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received</a:t>
            </a:r>
            <a:r>
              <a:rPr sz="2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read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7447" y="4559807"/>
            <a:ext cx="9689591" cy="29352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91447" y="7936483"/>
            <a:ext cx="3296551" cy="2349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7592675" cy="8593099"/>
            <a:chOff x="0" y="0"/>
            <a:chExt cx="17592675" cy="859309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740596" cy="8593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5951" y="0"/>
              <a:ext cx="11442191" cy="25176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8000" y="1714500"/>
              <a:ext cx="6924675" cy="4648199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D9C50E6E-DE9E-BBF0-A7C2-9B4DD202B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251176"/>
            <a:ext cx="1001478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substitute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method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performs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 simple XOR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substitution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on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character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using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provided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round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number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Input </a:t>
            </a:r>
            <a:r>
              <a:rPr kumimoji="0" lang="es-MX" altLang="es-MX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takes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an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integer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round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MX" altLang="es-MX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XOR </a:t>
            </a:r>
            <a:r>
              <a:rPr kumimoji="0" lang="es-MX" altLang="es-MX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computes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XOR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ASCII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(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obtained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using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ord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(c)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with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(round + 1)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 </a:t>
            </a:r>
            <a:endParaRPr kumimoji="0" lang="es-MX" altLang="es-MX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es-MX" altLang="es-MX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XOR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converted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back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chr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()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and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this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new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character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is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returned</a:t>
            </a:r>
            <a:r>
              <a:rPr kumimoji="0" lang="es-MX" altLang="es-MX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MX" altLang="es-MX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C2FD654-0A91-91C8-2DA7-F8EB79DA4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916" y="6882695"/>
            <a:ext cx="8583084" cy="10403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723373" cy="37325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93800" y="7971494"/>
            <a:ext cx="3594199" cy="2311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97610"/>
            <a:ext cx="7162168" cy="48893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71671" y="0"/>
            <a:ext cx="11164823" cy="27645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3810" y="3059223"/>
            <a:ext cx="7029449" cy="467677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886F476-7DB1-BC23-A612-73D891F9A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190" y="2627621"/>
            <a:ext cx="10287000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bit_shift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method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performs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 circular bit shift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each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character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of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input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string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based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specified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round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number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Input </a:t>
            </a: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takes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input_text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integer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round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Shift </a:t>
            </a: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Calculation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calculates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shift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as 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round % 8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which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ensures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shift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is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within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bounds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of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 byte (0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to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7).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Bitwise</a:t>
            </a:r>
            <a:r>
              <a:rPr kumimoji="0" lang="es-MX" altLang="es-MX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Operations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in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input_text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it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Shifts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character’s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ASCII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left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shift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bits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using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ord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(c) &lt;&lt; shift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&amp; 0xFF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to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keep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only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lower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8 bits (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to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prevent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overflow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Shifts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ASCII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right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(8 - shift)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bits and combines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it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with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left-shifted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using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bitwise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OR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operator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es-MX" altLang="es-MX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converted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back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chr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()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joined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into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 new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string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which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is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returned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B23394E-C20C-3165-F47D-93031FDAD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82" y="8095522"/>
            <a:ext cx="17108118" cy="1438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87765"/>
            <a:ext cx="6858912" cy="64992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74627" y="378"/>
            <a:ext cx="4115623" cy="259093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32421" y="0"/>
            <a:ext cx="13778314" cy="8016464"/>
            <a:chOff x="544236" y="0"/>
            <a:chExt cx="13778314" cy="8016464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236" y="2270535"/>
              <a:ext cx="5994070" cy="57459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3527" y="0"/>
              <a:ext cx="10479023" cy="2496311"/>
            </a:xfrm>
            <a:prstGeom prst="rect">
              <a:avLst/>
            </a:prstGeom>
          </p:spPr>
        </p:pic>
      </p:grpSp>
      <p:sp>
        <p:nvSpPr>
          <p:cNvPr id="7" name="Rectangle 1">
            <a:extLst>
              <a:ext uri="{FF2B5EF4-FFF2-40B4-BE49-F238E27FC236}">
                <a16:creationId xmlns:a16="http://schemas.microsoft.com/office/drawing/2014/main" id="{39791D30-47EA-BFB0-FB55-D290F5FE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2753485"/>
            <a:ext cx="96774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XOR_with_key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method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performs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an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XOR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operation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between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given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string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text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a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key</a:t>
            </a:r>
            <a:endParaRPr lang="es-MX" altLang="es-MX" sz="2400" dirty="0">
              <a:solidFill>
                <a:schemeClr val="bg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Input </a:t>
            </a: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takes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two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strings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text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and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key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</a:t>
            </a: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Length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length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calculated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stored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key_len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XOR </a:t>
            </a: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text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method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to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determine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corresponding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character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in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key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cycling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through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it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with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 %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key_len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XOR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operation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ASCII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text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ord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()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Converts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back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chr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()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s-MX" altLang="es-MX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es-MX" altLang="es-MX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results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are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concatenated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new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then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returned</a:t>
            </a:r>
            <a:r>
              <a:rPr kumimoji="0" lang="es-MX" altLang="es-MX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9A2F951-3A77-00D5-4A56-09206F148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70" y="8463607"/>
            <a:ext cx="12042041" cy="10700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83368"/>
            <a:ext cx="6908337" cy="60036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2485" y="0"/>
            <a:ext cx="3967997" cy="249182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8288000" cy="4824730"/>
            <a:chOff x="0" y="0"/>
            <a:chExt cx="18288000" cy="482473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2831" y="0"/>
              <a:ext cx="7869935" cy="25968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868423"/>
              <a:ext cx="9497567" cy="29352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5879" y="1868423"/>
              <a:ext cx="9342119" cy="29352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7395" y="4262327"/>
              <a:ext cx="114300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7395" y="4710002"/>
              <a:ext cx="114300" cy="11429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7395" y="5157677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7395" y="5605352"/>
            <a:ext cx="114300" cy="1142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412231" y="4027961"/>
            <a:ext cx="7374890" cy="22647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5"/>
              </a:spcBef>
            </a:pP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78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25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325" dirty="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24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500" spc="3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325" dirty="0">
                <a:solidFill>
                  <a:srgbClr val="FFFFFF"/>
                </a:solidFill>
                <a:latin typeface="Lucida Sans Unicode"/>
                <a:cs typeface="Lucida Sans Unicode"/>
              </a:rPr>
              <a:t>)  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25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325" dirty="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3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254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5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500" spc="330" dirty="0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endParaRPr sz="2500" dirty="0">
              <a:latin typeface="Lucida Sans Unicode"/>
              <a:cs typeface="Lucida Sans Unicode"/>
            </a:endParaRPr>
          </a:p>
          <a:p>
            <a:pPr marL="12700" marR="1265555">
              <a:lnSpc>
                <a:spcPct val="117500"/>
              </a:lnSpc>
            </a:pPr>
            <a:r>
              <a:rPr sz="25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Step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3: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Reverse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Bit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Shifting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(shift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back)</a:t>
            </a:r>
            <a:endParaRPr lang="es-MX" sz="2500" spc="170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 marR="1265555">
              <a:lnSpc>
                <a:spcPct val="117500"/>
              </a:lnSpc>
            </a:pPr>
            <a:r>
              <a:rPr lang="es-MX"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lang="es-MX"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lang="es-MX"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lang="es-MX" sz="25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lang="es-MX"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s-MX"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4:Reverse </a:t>
            </a:r>
            <a:r>
              <a:rPr lang="es-MX" sz="2500" spc="-100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Substitution</a:t>
            </a:r>
            <a:r>
              <a:rPr lang="es-MX"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s-MX" sz="2500" spc="-100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again</a:t>
            </a:r>
            <a:endParaRPr lang="es-MX" sz="2500" spc="170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 marR="1265555">
              <a:lnSpc>
                <a:spcPct val="117500"/>
              </a:lnSpc>
            </a:pPr>
            <a:r>
              <a:rPr sz="2500" spc="-7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3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78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2500" dirty="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90306" y="4262327"/>
            <a:ext cx="114300" cy="561975"/>
            <a:chOff x="990306" y="4262327"/>
            <a:chExt cx="114300" cy="56197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306" y="4262327"/>
              <a:ext cx="114300" cy="1142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306" y="4710002"/>
              <a:ext cx="114300" cy="11429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0306" y="5157677"/>
            <a:ext cx="114300" cy="1142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0306" y="5605352"/>
            <a:ext cx="114300" cy="1142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65142" y="4027961"/>
            <a:ext cx="6856730" cy="22647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29259">
              <a:lnSpc>
                <a:spcPct val="117500"/>
              </a:lnSpc>
              <a:spcBef>
                <a:spcPts val="95"/>
              </a:spcBef>
            </a:pPr>
            <a:r>
              <a:rPr sz="25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Step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520" dirty="0">
                <a:solidFill>
                  <a:srgbClr val="FFFFFF"/>
                </a:solidFill>
                <a:latin typeface="Lucida Sans Unicode"/>
                <a:cs typeface="Lucida Sans Unicode"/>
              </a:rPr>
              <a:t>1:</a:t>
            </a:r>
            <a:r>
              <a:rPr sz="2500" spc="-3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Substitution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(change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characters) </a:t>
            </a:r>
            <a:r>
              <a:rPr sz="2500" spc="-7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25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325" dirty="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5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330" dirty="0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endParaRPr sz="25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17500"/>
              </a:lnSpc>
            </a:pP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r>
              <a:rPr sz="25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325" dirty="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sz="2500" spc="24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254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24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325" dirty="0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endParaRPr lang="es-MX" sz="2500" spc="325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17500"/>
              </a:lnSpc>
            </a:pPr>
            <a:r>
              <a:rPr lang="es-MX"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lang="es-MX"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lang="es-MX"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lang="es-MX" sz="25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lang="es-MX"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s-MX"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4: </a:t>
            </a:r>
            <a:r>
              <a:rPr lang="es-MX" sz="2500" spc="-100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Substitution</a:t>
            </a:r>
            <a:r>
              <a:rPr lang="es-MX"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s-MX" sz="2500" spc="-100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again</a:t>
            </a:r>
            <a:r>
              <a:rPr lang="es-MX"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</a:p>
          <a:p>
            <a:pPr marL="12700" marR="5080">
              <a:lnSpc>
                <a:spcPct val="117500"/>
              </a:lnSpc>
            </a:pPr>
            <a:r>
              <a:rPr sz="25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3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78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25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83368"/>
            <a:ext cx="6908337" cy="60036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2485" y="0"/>
            <a:ext cx="3967997" cy="249182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7260570" cy="9256395"/>
            <a:chOff x="0" y="0"/>
            <a:chExt cx="17260570" cy="925639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9139" y="2846049"/>
              <a:ext cx="8000999" cy="6410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987271" cy="29992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49646" y="2652682"/>
            <a:ext cx="7282180" cy="1368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7500"/>
              </a:lnSpc>
              <a:spcBef>
                <a:spcPts val="95"/>
              </a:spcBef>
            </a:pPr>
            <a:r>
              <a:rPr sz="25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using </a:t>
            </a:r>
            <a:r>
              <a:rPr sz="25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multiple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rounds, 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complexity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patterns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increased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considerably,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while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also </a:t>
            </a:r>
            <a:r>
              <a:rPr sz="2500" spc="-7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being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harder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decipher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without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83368"/>
            <a:ext cx="6908337" cy="60036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2485" y="0"/>
            <a:ext cx="3967997" cy="24918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9167" y="3011423"/>
            <a:ext cx="11771375" cy="35600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518</Words>
  <Application>Microsoft Office PowerPoint</Application>
  <PresentationFormat>Personalizado</PresentationFormat>
  <Paragraphs>34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Arial Unicode MS</vt:lpstr>
      <vt:lpstr>Calibri</vt:lpstr>
      <vt:lpstr>Lucida Sans Unicode</vt:lpstr>
      <vt:lpstr>Office Theme</vt:lpstr>
      <vt:lpstr>Presentación de PowerPoint</vt:lpstr>
      <vt:lpstr>Process of converting plaintext into ciphertext, with the  purpose of protecting sensitive information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Futuristic Cyber Security Presentation</dc:title>
  <dc:creator>Milán Alejandro De Alba Gómez</dc:creator>
  <cp:keywords>DAGRQUYTrhY,BAEOY3vHHWQ</cp:keywords>
  <cp:lastModifiedBy>Jorge Arizpe</cp:lastModifiedBy>
  <cp:revision>1</cp:revision>
  <dcterms:created xsi:type="dcterms:W3CDTF">2024-09-21T23:13:45Z</dcterms:created>
  <dcterms:modified xsi:type="dcterms:W3CDTF">2024-09-21T23:26:24Z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2024-09-20T00:00:00Z</vt:filetime>
  </property>
  <property fmtid="{D5CDD505-2E9C-101B-9397-08002B2CF9AE}" pid="3" name="Creator">
    <vt:lpwstr>Canva</vt:lpwstr>
  </property>
  <property fmtid="{D5CDD505-2E9C-101B-9397-08002B2CF9AE}" pid="4" name="LastSaved">
    <vt:filetime>2024-09-21T00:00:00Z</vt:filetime>
  </property>
</Properties>
</file>